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bin" ContentType="application/vnd.openxmlformats-officedocument.oleObject"/>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74" r:id="rId5"/>
    <p:sldId id="260" r:id="rId6"/>
    <p:sldId id="259"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07" autoAdjust="0"/>
    <p:restoredTop sz="94667" autoAdjust="0"/>
  </p:normalViewPr>
  <p:slideViewPr>
    <p:cSldViewPr>
      <p:cViewPr varScale="1">
        <p:scale>
          <a:sx n="83" d="100"/>
          <a:sy n="83" d="100"/>
        </p:scale>
        <p:origin x="-1426" y="-77"/>
      </p:cViewPr>
      <p:guideLst>
        <p:guide orient="horz" pos="2160"/>
        <p:guide pos="2880"/>
      </p:guideLst>
    </p:cSldViewPr>
  </p:slideViewPr>
  <p:outlineViewPr>
    <p:cViewPr>
      <p:scale>
        <a:sx n="33" d="100"/>
        <a:sy n="33" d="100"/>
      </p:scale>
      <p:origin x="48" y="1742"/>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p:spTree>
      <p:nvGrpSpPr>
        <p:cNvPr id="1" name=""/>
        <p:cNvGrpSpPr/>
        <p:nvPr/>
      </p:nvGrpSpPr>
      <p:grpSpPr>
        <a:xfrm>
          <a:off x="0" y="0"/>
          <a:ext cx="0" cy="0"/>
          <a:chOff x="0" y="0"/>
          <a:chExt cx="0" cy="0"/>
        </a:xfrm>
      </p:grpSpPr>
      <p:sp>
        <p:nvSpPr>
          <p:cNvPr id="15" name="Prostokąt zaokrąglony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Prostokąt zaokrąglony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ytuł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pl-PL" smtClean="0"/>
              <a:t>Kliknij, aby edytować styl</a:t>
            </a:r>
            <a:endParaRPr kumimoji="0" lang="en-US"/>
          </a:p>
        </p:txBody>
      </p:sp>
      <p:sp>
        <p:nvSpPr>
          <p:cNvPr id="20" name="Podtytuł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pl-PL" smtClean="0"/>
              <a:t>Kliknij, aby edytować styl wzorca podtytułu</a:t>
            </a:r>
            <a:endParaRPr kumimoji="0" lang="en-US"/>
          </a:p>
        </p:txBody>
      </p:sp>
      <p:sp>
        <p:nvSpPr>
          <p:cNvPr id="19" name="Symbol zastępczy daty 18"/>
          <p:cNvSpPr>
            <a:spLocks noGrp="1"/>
          </p:cNvSpPr>
          <p:nvPr>
            <p:ph type="dt" sz="half" idx="10"/>
          </p:nvPr>
        </p:nvSpPr>
        <p:spPr/>
        <p:txBody>
          <a:bodyPr/>
          <a:lstStyle>
            <a:extLst/>
          </a:lstStyle>
          <a:p>
            <a:fld id="{0D53B601-0F4E-452C-B317-061916684AF6}" type="datetimeFigureOut">
              <a:rPr lang="pl-PL" smtClean="0"/>
              <a:pPr/>
              <a:t>15.04.2021</a:t>
            </a:fld>
            <a:endParaRPr lang="pl-PL"/>
          </a:p>
        </p:txBody>
      </p:sp>
      <p:sp>
        <p:nvSpPr>
          <p:cNvPr id="8" name="Symbol zastępczy stopki 7"/>
          <p:cNvSpPr>
            <a:spLocks noGrp="1"/>
          </p:cNvSpPr>
          <p:nvPr>
            <p:ph type="ftr" sz="quarter" idx="11"/>
          </p:nvPr>
        </p:nvSpPr>
        <p:spPr/>
        <p:txBody>
          <a:bodyPr/>
          <a:lstStyle>
            <a:extLst/>
          </a:lstStyle>
          <a:p>
            <a:endParaRPr lang="pl-PL"/>
          </a:p>
        </p:txBody>
      </p:sp>
      <p:sp>
        <p:nvSpPr>
          <p:cNvPr id="11" name="Symbol zastępczy numeru slajdu 10"/>
          <p:cNvSpPr>
            <a:spLocks noGrp="1"/>
          </p:cNvSpPr>
          <p:nvPr>
            <p:ph type="sldNum" sz="quarter" idx="12"/>
          </p:nvPr>
        </p:nvSpPr>
        <p:spPr/>
        <p:txBody>
          <a:bodyPr/>
          <a:lstStyle>
            <a:extLst/>
          </a:lstStyle>
          <a:p>
            <a:fld id="{40C33130-2731-4F27-B809-297B1517B573}" type="slidenum">
              <a:rPr lang="pl-PL" smtClean="0"/>
              <a:pPr/>
              <a:t>‹#›</a:t>
            </a:fld>
            <a:endParaRPr lang="pl-P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a:xfrm>
            <a:off x="502920" y="4983480"/>
            <a:ext cx="8183880" cy="1051560"/>
          </a:xfrm>
        </p:spPr>
        <p:txBody>
          <a:bodyPr/>
          <a:lstStyle>
            <a:extLst/>
          </a:lstStyle>
          <a:p>
            <a:r>
              <a:rPr kumimoji="0" lang="pl-PL" smtClean="0"/>
              <a:t>Kliknij, aby edytować styl</a:t>
            </a:r>
            <a:endParaRPr kumimoji="0" lang="en-US"/>
          </a:p>
        </p:txBody>
      </p:sp>
      <p:sp>
        <p:nvSpPr>
          <p:cNvPr id="3" name="Symbol zastępczy tytułu pionowego 2"/>
          <p:cNvSpPr>
            <a:spLocks noGrp="1"/>
          </p:cNvSpPr>
          <p:nvPr>
            <p:ph type="body" orient="vert" idx="1"/>
          </p:nvPr>
        </p:nvSpPr>
        <p:spPr>
          <a:xfrm>
            <a:off x="502920" y="530352"/>
            <a:ext cx="8183880" cy="4187952"/>
          </a:xfrm>
        </p:spPr>
        <p:txBody>
          <a:bodyPr vert="eaVert"/>
          <a:lstStyle>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extLst/>
          </a:lstStyle>
          <a:p>
            <a:fld id="{0D53B601-0F4E-452C-B317-061916684AF6}" type="datetimeFigureOut">
              <a:rPr lang="pl-PL" smtClean="0"/>
              <a:pPr/>
              <a:t>15.04.2021</a:t>
            </a:fld>
            <a:endParaRPr lang="pl-PL"/>
          </a:p>
        </p:txBody>
      </p:sp>
      <p:sp>
        <p:nvSpPr>
          <p:cNvPr id="5" name="Symbol zastępczy stopki 4"/>
          <p:cNvSpPr>
            <a:spLocks noGrp="1"/>
          </p:cNvSpPr>
          <p:nvPr>
            <p:ph type="ftr" sz="quarter" idx="11"/>
          </p:nvPr>
        </p:nvSpPr>
        <p:spPr/>
        <p:txBody>
          <a:bodyPr/>
          <a:lstStyle>
            <a:extLst/>
          </a:lstStyle>
          <a:p>
            <a:endParaRPr lang="pl-PL"/>
          </a:p>
        </p:txBody>
      </p:sp>
      <p:sp>
        <p:nvSpPr>
          <p:cNvPr id="6" name="Symbol zastępczy numeru slajdu 5"/>
          <p:cNvSpPr>
            <a:spLocks noGrp="1"/>
          </p:cNvSpPr>
          <p:nvPr>
            <p:ph type="sldNum" sz="quarter" idx="12"/>
          </p:nvPr>
        </p:nvSpPr>
        <p:spPr/>
        <p:txBody>
          <a:bodyPr/>
          <a:lstStyle>
            <a:extLst/>
          </a:lstStyle>
          <a:p>
            <a:fld id="{40C33130-2731-4F27-B809-297B1517B573}" type="slidenum">
              <a:rPr lang="pl-PL" smtClean="0"/>
              <a:pPr/>
              <a:t>‹#›</a:t>
            </a:fld>
            <a:endParaRPr lang="pl-P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533404"/>
            <a:ext cx="1981200" cy="5257799"/>
          </a:xfrm>
        </p:spPr>
        <p:txBody>
          <a:bodyPr vert="eaVert"/>
          <a:lstStyle>
            <a:extLst/>
          </a:lstStyle>
          <a:p>
            <a:r>
              <a:rPr kumimoji="0" lang="pl-PL" smtClean="0"/>
              <a:t>Kliknij, aby edytować styl</a:t>
            </a:r>
            <a:endParaRPr kumimoji="0" lang="en-US"/>
          </a:p>
        </p:txBody>
      </p:sp>
      <p:sp>
        <p:nvSpPr>
          <p:cNvPr id="3" name="Symbol zastępczy tytułu pionowego 2"/>
          <p:cNvSpPr>
            <a:spLocks noGrp="1"/>
          </p:cNvSpPr>
          <p:nvPr>
            <p:ph type="body" orient="vert" idx="1"/>
          </p:nvPr>
        </p:nvSpPr>
        <p:spPr>
          <a:xfrm>
            <a:off x="533400" y="533402"/>
            <a:ext cx="5943600" cy="5257801"/>
          </a:xfrm>
        </p:spPr>
        <p:txBody>
          <a:bodyPr vert="eaVert"/>
          <a:lstStyle>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extLst/>
          </a:lstStyle>
          <a:p>
            <a:fld id="{0D53B601-0F4E-452C-B317-061916684AF6}" type="datetimeFigureOut">
              <a:rPr lang="pl-PL" smtClean="0"/>
              <a:pPr/>
              <a:t>15.04.2021</a:t>
            </a:fld>
            <a:endParaRPr lang="pl-PL"/>
          </a:p>
        </p:txBody>
      </p:sp>
      <p:sp>
        <p:nvSpPr>
          <p:cNvPr id="5" name="Symbol zastępczy stopki 4"/>
          <p:cNvSpPr>
            <a:spLocks noGrp="1"/>
          </p:cNvSpPr>
          <p:nvPr>
            <p:ph type="ftr" sz="quarter" idx="11"/>
          </p:nvPr>
        </p:nvSpPr>
        <p:spPr/>
        <p:txBody>
          <a:bodyPr/>
          <a:lstStyle>
            <a:extLst/>
          </a:lstStyle>
          <a:p>
            <a:endParaRPr lang="pl-PL"/>
          </a:p>
        </p:txBody>
      </p:sp>
      <p:sp>
        <p:nvSpPr>
          <p:cNvPr id="6" name="Symbol zastępczy numeru slajdu 5"/>
          <p:cNvSpPr>
            <a:spLocks noGrp="1"/>
          </p:cNvSpPr>
          <p:nvPr>
            <p:ph type="sldNum" sz="quarter" idx="12"/>
          </p:nvPr>
        </p:nvSpPr>
        <p:spPr/>
        <p:txBody>
          <a:bodyPr/>
          <a:lstStyle>
            <a:extLst/>
          </a:lstStyle>
          <a:p>
            <a:fld id="{40C33130-2731-4F27-B809-297B1517B573}" type="slidenum">
              <a:rPr lang="pl-PL" smtClean="0"/>
              <a:pPr/>
              <a:t>‹#›</a:t>
            </a:fld>
            <a:endParaRPr lang="pl-P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a:xfrm>
            <a:off x="502920" y="4983480"/>
            <a:ext cx="8183880" cy="1051560"/>
          </a:xfrm>
        </p:spPr>
        <p:txBody>
          <a:bodyPr/>
          <a:lstStyle>
            <a:extLst/>
          </a:lstStyle>
          <a:p>
            <a:r>
              <a:rPr kumimoji="0" lang="pl-PL" smtClean="0"/>
              <a:t>Kliknij, aby edytować styl</a:t>
            </a:r>
            <a:endParaRPr kumimoji="0" lang="en-US"/>
          </a:p>
        </p:txBody>
      </p:sp>
      <p:sp>
        <p:nvSpPr>
          <p:cNvPr id="3" name="Symbol zastępczy zawartości 2"/>
          <p:cNvSpPr>
            <a:spLocks noGrp="1"/>
          </p:cNvSpPr>
          <p:nvPr>
            <p:ph idx="1"/>
          </p:nvPr>
        </p:nvSpPr>
        <p:spPr>
          <a:xfrm>
            <a:off x="502920" y="530352"/>
            <a:ext cx="8183880" cy="4187952"/>
          </a:xfrm>
        </p:spPr>
        <p:txBody>
          <a:bodyPr/>
          <a:lstStyle>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extLst/>
          </a:lstStyle>
          <a:p>
            <a:fld id="{0D53B601-0F4E-452C-B317-061916684AF6}" type="datetimeFigureOut">
              <a:rPr lang="pl-PL" smtClean="0"/>
              <a:pPr/>
              <a:t>15.04.2021</a:t>
            </a:fld>
            <a:endParaRPr lang="pl-PL"/>
          </a:p>
        </p:txBody>
      </p:sp>
      <p:sp>
        <p:nvSpPr>
          <p:cNvPr id="5" name="Symbol zastępczy stopki 4"/>
          <p:cNvSpPr>
            <a:spLocks noGrp="1"/>
          </p:cNvSpPr>
          <p:nvPr>
            <p:ph type="ftr" sz="quarter" idx="11"/>
          </p:nvPr>
        </p:nvSpPr>
        <p:spPr/>
        <p:txBody>
          <a:bodyPr/>
          <a:lstStyle>
            <a:extLst/>
          </a:lstStyle>
          <a:p>
            <a:endParaRPr lang="pl-PL"/>
          </a:p>
        </p:txBody>
      </p:sp>
      <p:sp>
        <p:nvSpPr>
          <p:cNvPr id="6" name="Symbol zastępczy numeru slajdu 5"/>
          <p:cNvSpPr>
            <a:spLocks noGrp="1"/>
          </p:cNvSpPr>
          <p:nvPr>
            <p:ph type="sldNum" sz="quarter" idx="12"/>
          </p:nvPr>
        </p:nvSpPr>
        <p:spPr/>
        <p:txBody>
          <a:bodyPr/>
          <a:lstStyle>
            <a:extLst/>
          </a:lstStyle>
          <a:p>
            <a:fld id="{40C33130-2731-4F27-B809-297B1517B573}" type="slidenum">
              <a:rPr lang="pl-PL" smtClean="0"/>
              <a:pPr/>
              <a:t>‹#›</a:t>
            </a:fld>
            <a:endParaRPr lang="pl-P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Nagłówek sekcji">
    <p:spTree>
      <p:nvGrpSpPr>
        <p:cNvPr id="1" name=""/>
        <p:cNvGrpSpPr/>
        <p:nvPr/>
      </p:nvGrpSpPr>
      <p:grpSpPr>
        <a:xfrm>
          <a:off x="0" y="0"/>
          <a:ext cx="0" cy="0"/>
          <a:chOff x="0" y="0"/>
          <a:chExt cx="0" cy="0"/>
        </a:xfrm>
      </p:grpSpPr>
      <p:sp>
        <p:nvSpPr>
          <p:cNvPr id="14" name="Prostokąt zaokrąglony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Prostokąt zaokrąglony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ytuł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pl-PL" smtClean="0"/>
              <a:t>Kliknij, aby edytować styl</a:t>
            </a:r>
            <a:endParaRPr kumimoji="0" lang="en-US"/>
          </a:p>
        </p:txBody>
      </p:sp>
      <p:sp>
        <p:nvSpPr>
          <p:cNvPr id="3" name="Symbol zastępczy tekstu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pl-PL" smtClean="0"/>
              <a:t>Kliknij, aby edytować style wzorca tekstu</a:t>
            </a:r>
          </a:p>
        </p:txBody>
      </p:sp>
      <p:sp>
        <p:nvSpPr>
          <p:cNvPr id="4" name="Symbol zastępczy daty 3"/>
          <p:cNvSpPr>
            <a:spLocks noGrp="1"/>
          </p:cNvSpPr>
          <p:nvPr>
            <p:ph type="dt" sz="half" idx="10"/>
          </p:nvPr>
        </p:nvSpPr>
        <p:spPr/>
        <p:txBody>
          <a:bodyPr/>
          <a:lstStyle>
            <a:extLst/>
          </a:lstStyle>
          <a:p>
            <a:fld id="{0D53B601-0F4E-452C-B317-061916684AF6}" type="datetimeFigureOut">
              <a:rPr lang="pl-PL" smtClean="0"/>
              <a:pPr/>
              <a:t>15.04.2021</a:t>
            </a:fld>
            <a:endParaRPr lang="pl-PL"/>
          </a:p>
        </p:txBody>
      </p:sp>
      <p:sp>
        <p:nvSpPr>
          <p:cNvPr id="5" name="Symbol zastępczy stopki 4"/>
          <p:cNvSpPr>
            <a:spLocks noGrp="1"/>
          </p:cNvSpPr>
          <p:nvPr>
            <p:ph type="ftr" sz="quarter" idx="11"/>
          </p:nvPr>
        </p:nvSpPr>
        <p:spPr/>
        <p:txBody>
          <a:bodyPr/>
          <a:lstStyle>
            <a:extLst/>
          </a:lstStyle>
          <a:p>
            <a:endParaRPr lang="pl-PL"/>
          </a:p>
        </p:txBody>
      </p:sp>
      <p:sp>
        <p:nvSpPr>
          <p:cNvPr id="6" name="Symbol zastępczy numeru slajdu 5"/>
          <p:cNvSpPr>
            <a:spLocks noGrp="1"/>
          </p:cNvSpPr>
          <p:nvPr>
            <p:ph type="sldNum" sz="quarter" idx="12"/>
          </p:nvPr>
        </p:nvSpPr>
        <p:spPr/>
        <p:txBody>
          <a:bodyPr/>
          <a:lstStyle>
            <a:extLst/>
          </a:lstStyle>
          <a:p>
            <a:fld id="{40C33130-2731-4F27-B809-297B1517B573}" type="slidenum">
              <a:rPr lang="pl-PL" smtClean="0"/>
              <a:pPr/>
              <a:t>‹#›</a:t>
            </a:fld>
            <a:endParaRPr lang="pl-P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extLst/>
          </a:lstStyle>
          <a:p>
            <a:r>
              <a:rPr kumimoji="0" lang="pl-PL" smtClean="0"/>
              <a:t>Kliknij, aby edytować styl</a:t>
            </a:r>
            <a:endParaRPr kumimoji="0" lang="en-US"/>
          </a:p>
        </p:txBody>
      </p:sp>
      <p:sp>
        <p:nvSpPr>
          <p:cNvPr id="3" name="Symbol zastępczy zawartości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zawartości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5" name="Symbol zastępczy daty 4"/>
          <p:cNvSpPr>
            <a:spLocks noGrp="1"/>
          </p:cNvSpPr>
          <p:nvPr>
            <p:ph type="dt" sz="half" idx="10"/>
          </p:nvPr>
        </p:nvSpPr>
        <p:spPr/>
        <p:txBody>
          <a:bodyPr/>
          <a:lstStyle>
            <a:extLst/>
          </a:lstStyle>
          <a:p>
            <a:fld id="{0D53B601-0F4E-452C-B317-061916684AF6}" type="datetimeFigureOut">
              <a:rPr lang="pl-PL" smtClean="0"/>
              <a:pPr/>
              <a:t>15.04.2021</a:t>
            </a:fld>
            <a:endParaRPr lang="pl-PL"/>
          </a:p>
        </p:txBody>
      </p:sp>
      <p:sp>
        <p:nvSpPr>
          <p:cNvPr id="6" name="Symbol zastępczy stopki 5"/>
          <p:cNvSpPr>
            <a:spLocks noGrp="1"/>
          </p:cNvSpPr>
          <p:nvPr>
            <p:ph type="ftr" sz="quarter" idx="11"/>
          </p:nvPr>
        </p:nvSpPr>
        <p:spPr/>
        <p:txBody>
          <a:bodyPr/>
          <a:lstStyle>
            <a:extLst/>
          </a:lstStyle>
          <a:p>
            <a:endParaRPr lang="pl-PL"/>
          </a:p>
        </p:txBody>
      </p:sp>
      <p:sp>
        <p:nvSpPr>
          <p:cNvPr id="7" name="Symbol zastępczy numeru slajdu 6"/>
          <p:cNvSpPr>
            <a:spLocks noGrp="1"/>
          </p:cNvSpPr>
          <p:nvPr>
            <p:ph type="sldNum" sz="quarter" idx="12"/>
          </p:nvPr>
        </p:nvSpPr>
        <p:spPr/>
        <p:txBody>
          <a:bodyPr/>
          <a:lstStyle>
            <a:extLst/>
          </a:lstStyle>
          <a:p>
            <a:fld id="{40C33130-2731-4F27-B809-297B1517B573}" type="slidenum">
              <a:rPr lang="pl-PL" smtClean="0"/>
              <a:pPr/>
              <a:t>‹#›</a:t>
            </a:fld>
            <a:endParaRPr lang="pl-P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502920" y="4983480"/>
            <a:ext cx="8183880" cy="1051560"/>
          </a:xfrm>
        </p:spPr>
        <p:txBody>
          <a:bodyPr anchor="b"/>
          <a:lstStyle>
            <a:lvl1pPr>
              <a:defRPr b="1"/>
            </a:lvl1pPr>
            <a:extLst/>
          </a:lstStyle>
          <a:p>
            <a:r>
              <a:rPr kumimoji="0" lang="pl-PL" smtClean="0"/>
              <a:t>Kliknij, aby edytować styl</a:t>
            </a:r>
            <a:endParaRPr kumimoji="0" lang="en-US"/>
          </a:p>
        </p:txBody>
      </p:sp>
      <p:sp>
        <p:nvSpPr>
          <p:cNvPr id="3" name="Symbol zastępczy tekstu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pl-PL" smtClean="0"/>
              <a:t>Kliknij, aby edytować style wzorca tekstu</a:t>
            </a:r>
          </a:p>
        </p:txBody>
      </p:sp>
      <p:sp>
        <p:nvSpPr>
          <p:cNvPr id="4" name="Symbol zastępczy tekstu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pl-PL" smtClean="0"/>
              <a:t>Kliknij, aby edytować style wzorca tekstu</a:t>
            </a:r>
          </a:p>
        </p:txBody>
      </p:sp>
      <p:sp>
        <p:nvSpPr>
          <p:cNvPr id="5" name="Symbol zastępczy zawartości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6" name="Symbol zastępczy zawartości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7" name="Symbol zastępczy daty 6"/>
          <p:cNvSpPr>
            <a:spLocks noGrp="1"/>
          </p:cNvSpPr>
          <p:nvPr>
            <p:ph type="dt" sz="half" idx="10"/>
          </p:nvPr>
        </p:nvSpPr>
        <p:spPr/>
        <p:txBody>
          <a:bodyPr/>
          <a:lstStyle>
            <a:extLst/>
          </a:lstStyle>
          <a:p>
            <a:fld id="{0D53B601-0F4E-452C-B317-061916684AF6}" type="datetimeFigureOut">
              <a:rPr lang="pl-PL" smtClean="0"/>
              <a:pPr/>
              <a:t>15.04.2021</a:t>
            </a:fld>
            <a:endParaRPr lang="pl-PL"/>
          </a:p>
        </p:txBody>
      </p:sp>
      <p:sp>
        <p:nvSpPr>
          <p:cNvPr id="8" name="Symbol zastępczy stopki 7"/>
          <p:cNvSpPr>
            <a:spLocks noGrp="1"/>
          </p:cNvSpPr>
          <p:nvPr>
            <p:ph type="ftr" sz="quarter" idx="11"/>
          </p:nvPr>
        </p:nvSpPr>
        <p:spPr/>
        <p:txBody>
          <a:bodyPr/>
          <a:lstStyle>
            <a:extLst/>
          </a:lstStyle>
          <a:p>
            <a:endParaRPr lang="pl-PL"/>
          </a:p>
        </p:txBody>
      </p:sp>
      <p:sp>
        <p:nvSpPr>
          <p:cNvPr id="9" name="Symbol zastępczy numeru slajdu 8"/>
          <p:cNvSpPr>
            <a:spLocks noGrp="1"/>
          </p:cNvSpPr>
          <p:nvPr>
            <p:ph type="sldNum" sz="quarter" idx="12"/>
          </p:nvPr>
        </p:nvSpPr>
        <p:spPr/>
        <p:txBody>
          <a:bodyPr/>
          <a:lstStyle>
            <a:extLst/>
          </a:lstStyle>
          <a:p>
            <a:fld id="{40C33130-2731-4F27-B809-297B1517B573}" type="slidenum">
              <a:rPr lang="pl-PL" smtClean="0"/>
              <a:pPr/>
              <a:t>‹#›</a:t>
            </a:fld>
            <a:endParaRPr lang="pl-P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extLst/>
          </a:lstStyle>
          <a:p>
            <a:r>
              <a:rPr kumimoji="0" lang="pl-PL" smtClean="0"/>
              <a:t>Kliknij, aby edytować styl</a:t>
            </a:r>
            <a:endParaRPr kumimoji="0" lang="en-US"/>
          </a:p>
        </p:txBody>
      </p:sp>
      <p:sp>
        <p:nvSpPr>
          <p:cNvPr id="3" name="Symbol zastępczy daty 2"/>
          <p:cNvSpPr>
            <a:spLocks noGrp="1"/>
          </p:cNvSpPr>
          <p:nvPr>
            <p:ph type="dt" sz="half" idx="10"/>
          </p:nvPr>
        </p:nvSpPr>
        <p:spPr/>
        <p:txBody>
          <a:bodyPr/>
          <a:lstStyle>
            <a:extLst/>
          </a:lstStyle>
          <a:p>
            <a:fld id="{0D53B601-0F4E-452C-B317-061916684AF6}" type="datetimeFigureOut">
              <a:rPr lang="pl-PL" smtClean="0"/>
              <a:pPr/>
              <a:t>15.04.2021</a:t>
            </a:fld>
            <a:endParaRPr lang="pl-PL"/>
          </a:p>
        </p:txBody>
      </p:sp>
      <p:sp>
        <p:nvSpPr>
          <p:cNvPr id="4" name="Symbol zastępczy stopki 3"/>
          <p:cNvSpPr>
            <a:spLocks noGrp="1"/>
          </p:cNvSpPr>
          <p:nvPr>
            <p:ph type="ftr" sz="quarter" idx="11"/>
          </p:nvPr>
        </p:nvSpPr>
        <p:spPr/>
        <p:txBody>
          <a:bodyPr/>
          <a:lstStyle>
            <a:extLst/>
          </a:lstStyle>
          <a:p>
            <a:endParaRPr lang="pl-PL"/>
          </a:p>
        </p:txBody>
      </p:sp>
      <p:sp>
        <p:nvSpPr>
          <p:cNvPr id="5" name="Symbol zastępczy numeru slajdu 4"/>
          <p:cNvSpPr>
            <a:spLocks noGrp="1"/>
          </p:cNvSpPr>
          <p:nvPr>
            <p:ph type="sldNum" sz="quarter" idx="12"/>
          </p:nvPr>
        </p:nvSpPr>
        <p:spPr/>
        <p:txBody>
          <a:bodyPr/>
          <a:lstStyle>
            <a:extLst/>
          </a:lstStyle>
          <a:p>
            <a:fld id="{40C33130-2731-4F27-B809-297B1517B573}" type="slidenum">
              <a:rPr lang="pl-PL" smtClean="0"/>
              <a:pPr/>
              <a:t>‹#›</a:t>
            </a:fld>
            <a:endParaRPr lang="pl-P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Pusty">
    <p:spTree>
      <p:nvGrpSpPr>
        <p:cNvPr id="1" name=""/>
        <p:cNvGrpSpPr/>
        <p:nvPr/>
      </p:nvGrpSpPr>
      <p:grpSpPr>
        <a:xfrm>
          <a:off x="0" y="0"/>
          <a:ext cx="0" cy="0"/>
          <a:chOff x="0" y="0"/>
          <a:chExt cx="0" cy="0"/>
        </a:xfrm>
      </p:grpSpPr>
      <p:sp>
        <p:nvSpPr>
          <p:cNvPr id="7" name="Prostokąt zaokrąglony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Symbol zastępczy daty 1"/>
          <p:cNvSpPr>
            <a:spLocks noGrp="1"/>
          </p:cNvSpPr>
          <p:nvPr>
            <p:ph type="dt" sz="half" idx="10"/>
          </p:nvPr>
        </p:nvSpPr>
        <p:spPr/>
        <p:txBody>
          <a:bodyPr/>
          <a:lstStyle>
            <a:extLst/>
          </a:lstStyle>
          <a:p>
            <a:fld id="{0D53B601-0F4E-452C-B317-061916684AF6}" type="datetimeFigureOut">
              <a:rPr lang="pl-PL" smtClean="0"/>
              <a:pPr/>
              <a:t>15.04.2021</a:t>
            </a:fld>
            <a:endParaRPr lang="pl-PL"/>
          </a:p>
        </p:txBody>
      </p:sp>
      <p:sp>
        <p:nvSpPr>
          <p:cNvPr id="3" name="Symbol zastępczy stopki 2"/>
          <p:cNvSpPr>
            <a:spLocks noGrp="1"/>
          </p:cNvSpPr>
          <p:nvPr>
            <p:ph type="ftr" sz="quarter" idx="11"/>
          </p:nvPr>
        </p:nvSpPr>
        <p:spPr/>
        <p:txBody>
          <a:bodyPr/>
          <a:lstStyle>
            <a:extLst/>
          </a:lstStyle>
          <a:p>
            <a:endParaRPr lang="pl-PL"/>
          </a:p>
        </p:txBody>
      </p:sp>
      <p:sp>
        <p:nvSpPr>
          <p:cNvPr id="4" name="Symbol zastępczy numeru slajdu 3"/>
          <p:cNvSpPr>
            <a:spLocks noGrp="1"/>
          </p:cNvSpPr>
          <p:nvPr>
            <p:ph type="sldNum" sz="quarter" idx="12"/>
          </p:nvPr>
        </p:nvSpPr>
        <p:spPr/>
        <p:txBody>
          <a:bodyPr/>
          <a:lstStyle>
            <a:extLst/>
          </a:lstStyle>
          <a:p>
            <a:fld id="{40C33130-2731-4F27-B809-297B1517B573}" type="slidenum">
              <a:rPr lang="pl-PL" smtClean="0"/>
              <a:pPr/>
              <a:t>‹#›</a:t>
            </a:fld>
            <a:endParaRPr lang="pl-P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pl-PL" smtClean="0"/>
              <a:t>Kliknij, aby edytować styl</a:t>
            </a:r>
            <a:endParaRPr kumimoji="0" lang="en-US"/>
          </a:p>
        </p:txBody>
      </p:sp>
      <p:sp>
        <p:nvSpPr>
          <p:cNvPr id="3" name="Symbol zastępczy tekstu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zawartości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5" name="Symbol zastępczy daty 4"/>
          <p:cNvSpPr>
            <a:spLocks noGrp="1"/>
          </p:cNvSpPr>
          <p:nvPr>
            <p:ph type="dt" sz="half" idx="10"/>
          </p:nvPr>
        </p:nvSpPr>
        <p:spPr/>
        <p:txBody>
          <a:bodyPr/>
          <a:lstStyle>
            <a:extLst/>
          </a:lstStyle>
          <a:p>
            <a:fld id="{0D53B601-0F4E-452C-B317-061916684AF6}" type="datetimeFigureOut">
              <a:rPr lang="pl-PL" smtClean="0"/>
              <a:pPr/>
              <a:t>15.04.2021</a:t>
            </a:fld>
            <a:endParaRPr lang="pl-PL"/>
          </a:p>
        </p:txBody>
      </p:sp>
      <p:sp>
        <p:nvSpPr>
          <p:cNvPr id="6" name="Symbol zastępczy stopki 5"/>
          <p:cNvSpPr>
            <a:spLocks noGrp="1"/>
          </p:cNvSpPr>
          <p:nvPr>
            <p:ph type="ftr" sz="quarter" idx="11"/>
          </p:nvPr>
        </p:nvSpPr>
        <p:spPr/>
        <p:txBody>
          <a:bodyPr/>
          <a:lstStyle>
            <a:extLst/>
          </a:lstStyle>
          <a:p>
            <a:endParaRPr lang="pl-PL"/>
          </a:p>
        </p:txBody>
      </p:sp>
      <p:sp>
        <p:nvSpPr>
          <p:cNvPr id="7" name="Symbol zastępczy numeru slajdu 6"/>
          <p:cNvSpPr>
            <a:spLocks noGrp="1"/>
          </p:cNvSpPr>
          <p:nvPr>
            <p:ph type="sldNum" sz="quarter" idx="12"/>
          </p:nvPr>
        </p:nvSpPr>
        <p:spPr/>
        <p:txBody>
          <a:bodyPr/>
          <a:lstStyle>
            <a:extLst/>
          </a:lstStyle>
          <a:p>
            <a:fld id="{40C33130-2731-4F27-B809-297B1517B573}" type="slidenum">
              <a:rPr lang="pl-PL" smtClean="0"/>
              <a:pPr/>
              <a:t>‹#›</a:t>
            </a:fld>
            <a:endParaRPr lang="pl-P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az z podpisem">
    <p:spTree>
      <p:nvGrpSpPr>
        <p:cNvPr id="1" name=""/>
        <p:cNvGrpSpPr/>
        <p:nvPr/>
      </p:nvGrpSpPr>
      <p:grpSpPr>
        <a:xfrm>
          <a:off x="0" y="0"/>
          <a:ext cx="0" cy="0"/>
          <a:chOff x="0" y="0"/>
          <a:chExt cx="0" cy="0"/>
        </a:xfrm>
      </p:grpSpPr>
      <p:sp>
        <p:nvSpPr>
          <p:cNvPr id="15" name="Prostokąt zaokrąglony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Prostokąt z zaokrąglonym rogiem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ytuł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pl-PL" smtClean="0"/>
              <a:t>Kliknij, aby edytować styl</a:t>
            </a:r>
            <a:endParaRPr kumimoji="0" lang="en-US"/>
          </a:p>
        </p:txBody>
      </p:sp>
      <p:sp>
        <p:nvSpPr>
          <p:cNvPr id="4" name="Symbol zastępczy tekstu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5" name="Symbol zastępczy daty 4"/>
          <p:cNvSpPr>
            <a:spLocks noGrp="1"/>
          </p:cNvSpPr>
          <p:nvPr>
            <p:ph type="dt" sz="half" idx="10"/>
          </p:nvPr>
        </p:nvSpPr>
        <p:spPr/>
        <p:txBody>
          <a:bodyPr/>
          <a:lstStyle>
            <a:extLst/>
          </a:lstStyle>
          <a:p>
            <a:fld id="{0D53B601-0F4E-452C-B317-061916684AF6}" type="datetimeFigureOut">
              <a:rPr lang="pl-PL" smtClean="0"/>
              <a:pPr/>
              <a:t>15.04.2021</a:t>
            </a:fld>
            <a:endParaRPr lang="pl-PL"/>
          </a:p>
        </p:txBody>
      </p:sp>
      <p:sp>
        <p:nvSpPr>
          <p:cNvPr id="6" name="Symbol zastępczy stopki 5"/>
          <p:cNvSpPr>
            <a:spLocks noGrp="1"/>
          </p:cNvSpPr>
          <p:nvPr>
            <p:ph type="ftr" sz="quarter" idx="11"/>
          </p:nvPr>
        </p:nvSpPr>
        <p:spPr/>
        <p:txBody>
          <a:bodyPr/>
          <a:lstStyle>
            <a:extLst/>
          </a:lstStyle>
          <a:p>
            <a:endParaRPr lang="pl-PL"/>
          </a:p>
        </p:txBody>
      </p:sp>
      <p:sp>
        <p:nvSpPr>
          <p:cNvPr id="7" name="Symbol zastępczy numeru slajdu 6"/>
          <p:cNvSpPr>
            <a:spLocks noGrp="1"/>
          </p:cNvSpPr>
          <p:nvPr>
            <p:ph type="sldNum" sz="quarter" idx="12"/>
          </p:nvPr>
        </p:nvSpPr>
        <p:spPr/>
        <p:txBody>
          <a:bodyPr/>
          <a:lstStyle>
            <a:extLst/>
          </a:lstStyle>
          <a:p>
            <a:fld id="{40C33130-2731-4F27-B809-297B1517B573}" type="slidenum">
              <a:rPr lang="pl-PL" smtClean="0"/>
              <a:pPr/>
              <a:t>‹#›</a:t>
            </a:fld>
            <a:endParaRPr lang="pl-PL"/>
          </a:p>
        </p:txBody>
      </p:sp>
      <p:sp>
        <p:nvSpPr>
          <p:cNvPr id="3" name="Symbol zastępczy obrazu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pl-PL" smtClean="0"/>
              <a:t>Kliknij ikonę, aby dodać obraz</a:t>
            </a:r>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Prostokąt zaokrąglony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Prostokąt zaokrąglony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Symbol zastępczy tytułu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pl-PL" smtClean="0"/>
              <a:t>Kliknij, aby edytować styl</a:t>
            </a:r>
            <a:endParaRPr kumimoji="0" lang="en-US"/>
          </a:p>
        </p:txBody>
      </p:sp>
      <p:sp>
        <p:nvSpPr>
          <p:cNvPr id="4" name="Symbol zastępczy tekstu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pl-PL" smtClean="0"/>
              <a:t>Kliknij, aby edytować style wzorca tekstu</a:t>
            </a:r>
          </a:p>
          <a:p>
            <a:pPr lvl="1" eaLnBrk="1" latinLnBrk="0" hangingPunct="1"/>
            <a:r>
              <a:rPr kumimoji="0" lang="pl-PL" smtClean="0"/>
              <a:t>Drugi poziom</a:t>
            </a:r>
          </a:p>
          <a:p>
            <a:pPr lvl="2" eaLnBrk="1" latinLnBrk="0" hangingPunct="1"/>
            <a:r>
              <a:rPr kumimoji="0" lang="pl-PL" smtClean="0"/>
              <a:t>Trzeci poziom</a:t>
            </a:r>
          </a:p>
          <a:p>
            <a:pPr lvl="3" eaLnBrk="1" latinLnBrk="0" hangingPunct="1"/>
            <a:r>
              <a:rPr kumimoji="0" lang="pl-PL" smtClean="0"/>
              <a:t>Czwarty poziom</a:t>
            </a:r>
          </a:p>
          <a:p>
            <a:pPr lvl="4" eaLnBrk="1" latinLnBrk="0" hangingPunct="1"/>
            <a:r>
              <a:rPr kumimoji="0" lang="pl-PL" smtClean="0"/>
              <a:t>Piąty poziom</a:t>
            </a:r>
            <a:endParaRPr kumimoji="0" lang="en-US"/>
          </a:p>
        </p:txBody>
      </p:sp>
      <p:sp>
        <p:nvSpPr>
          <p:cNvPr id="25" name="Symbol zastępczy daty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0D53B601-0F4E-452C-B317-061916684AF6}" type="datetimeFigureOut">
              <a:rPr lang="pl-PL" smtClean="0"/>
              <a:pPr/>
              <a:t>15.04.2021</a:t>
            </a:fld>
            <a:endParaRPr lang="pl-PL"/>
          </a:p>
        </p:txBody>
      </p:sp>
      <p:sp>
        <p:nvSpPr>
          <p:cNvPr id="18" name="Symbol zastępczy stopki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pl-PL"/>
          </a:p>
        </p:txBody>
      </p:sp>
      <p:sp>
        <p:nvSpPr>
          <p:cNvPr id="5" name="Symbol zastępczy numeru slajdu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40C33130-2731-4F27-B809-297B1517B573}" type="slidenum">
              <a:rPr lang="pl-PL" smtClean="0"/>
              <a:pPr/>
              <a:t>‹#›</a:t>
            </a:fld>
            <a:endParaRPr lang="pl-PL"/>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watch?v=4DzAx-XE5rY" TargetMode="Externa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p:txBody>
          <a:bodyPr>
            <a:normAutofit fontScale="90000"/>
          </a:bodyPr>
          <a:lstStyle/>
          <a:p>
            <a:r>
              <a:rPr lang="pl-PL" dirty="0" smtClean="0"/>
              <a:t>ZMIANY W PRZEPISACH PŁKI RĘCZNEJ </a:t>
            </a:r>
            <a:endParaRPr lang="pl-PL" dirty="0"/>
          </a:p>
        </p:txBody>
      </p:sp>
      <p:sp>
        <p:nvSpPr>
          <p:cNvPr id="3" name="Podtytuł 2"/>
          <p:cNvSpPr>
            <a:spLocks noGrp="1"/>
          </p:cNvSpPr>
          <p:nvPr>
            <p:ph type="subTitle" idx="1"/>
          </p:nvPr>
        </p:nvSpPr>
        <p:spPr/>
        <p:txBody>
          <a:bodyPr/>
          <a:lstStyle/>
          <a:p>
            <a:r>
              <a:rPr lang="pl-PL" dirty="0" smtClean="0"/>
              <a:t>2016 ROK</a:t>
            </a:r>
            <a:endParaRPr lang="pl-PL"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500034" y="751344"/>
            <a:ext cx="7715304" cy="3693319"/>
          </a:xfrm>
          <a:prstGeom prst="rect">
            <a:avLst/>
          </a:prstGeom>
        </p:spPr>
        <p:txBody>
          <a:bodyPr wrap="square">
            <a:spAutoFit/>
          </a:bodyPr>
          <a:lstStyle/>
          <a:p>
            <a:r>
              <a:rPr lang="pl-PL" dirty="0" smtClean="0"/>
              <a:t>DRUŻYNA</a:t>
            </a:r>
          </a:p>
          <a:p>
            <a:r>
              <a:rPr lang="pl-PL" dirty="0" smtClean="0"/>
              <a:t>-składa się z nie więcej niż 16-tu zawodników,</a:t>
            </a:r>
          </a:p>
          <a:p>
            <a:r>
              <a:rPr lang="pl-PL" dirty="0" smtClean="0"/>
              <a:t>-na boisku może przebywać jednocześnie nie więcej niż 7-miu zawodników. Pozostali zawodnicy są zawodnikami rezerwowymi,</a:t>
            </a:r>
          </a:p>
          <a:p>
            <a:r>
              <a:rPr lang="pl-PL" dirty="0" smtClean="0"/>
              <a:t>-drużyna musi przystąpić do gry z co najmniej 5-ma zawodnikami na boisku,</a:t>
            </a:r>
          </a:p>
          <a:p>
            <a:r>
              <a:rPr lang="pl-PL" dirty="0" smtClean="0"/>
              <a:t>-zawodnik, który uczestniczy w grze jako bramkarz, może w dowolnym czasie spotkania stać się graczem w polu (zmiana koszulki). Podobnie, zawodnik występujący w polu gry może w dowolnym czasie stać się bramkarzem, o ile jest oznaczony jako bramkarz.</a:t>
            </a:r>
          </a:p>
          <a:p>
            <a:endParaRPr lang="pl-PL" dirty="0" smtClean="0"/>
          </a:p>
          <a:p>
            <a:r>
              <a:rPr lang="pl-PL" i="1" dirty="0" smtClean="0"/>
              <a:t>*zmiana zawodników odbywa się tylko przez linię zmian własnej drużyny. Zawodnik musi zejść, dopiero wtedy   </a:t>
            </a:r>
          </a:p>
          <a:p>
            <a:r>
              <a:rPr lang="pl-PL" i="1" dirty="0" smtClean="0"/>
              <a:t>może wejść na boisko zmiennik. (Nieprawidłowa zmiana –kara 2 minut).</a:t>
            </a:r>
            <a:endParaRPr lang="pl-PL"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357158" y="214290"/>
            <a:ext cx="8286808" cy="6463308"/>
          </a:xfrm>
          <a:prstGeom prst="rect">
            <a:avLst/>
          </a:prstGeom>
        </p:spPr>
        <p:txBody>
          <a:bodyPr wrap="square">
            <a:spAutoFit/>
          </a:bodyPr>
          <a:lstStyle/>
          <a:p>
            <a:r>
              <a:rPr lang="pl-PL" dirty="0" smtClean="0"/>
              <a:t>GRA BRAMKARZA</a:t>
            </a:r>
          </a:p>
          <a:p>
            <a:r>
              <a:rPr lang="pl-PL" dirty="0" smtClean="0"/>
              <a:t>•</a:t>
            </a:r>
            <a:r>
              <a:rPr lang="pl-PL" b="1" dirty="0" smtClean="0"/>
              <a:t>Bramkarzowi wolno: </a:t>
            </a:r>
          </a:p>
          <a:p>
            <a:r>
              <a:rPr lang="pl-PL" dirty="0" smtClean="0"/>
              <a:t>-w czasie obrony bramki, będąc w polu bramkowym, dotykać piłki każdą częścią ciała,</a:t>
            </a:r>
          </a:p>
          <a:p>
            <a:r>
              <a:rPr lang="pl-PL" dirty="0" smtClean="0"/>
              <a:t>-poruszać się w obrębie pola bramkowego bez ograniczeń, </a:t>
            </a:r>
          </a:p>
          <a:p>
            <a:r>
              <a:rPr lang="pl-PL" dirty="0" smtClean="0"/>
              <a:t>-opuścić pole bramkowe bez piłki i brać udział w grze w polu gry; podlega on wówczas przepisom, które obowiązują pozostałych zawodników,</a:t>
            </a:r>
          </a:p>
          <a:p>
            <a:r>
              <a:rPr lang="pl-PL" dirty="0" smtClean="0"/>
              <a:t>-opuścić pole bramkowe z piłką, o ile nie była przez niego opanowana, i zagrywać nią w polu gry.</a:t>
            </a:r>
          </a:p>
          <a:p>
            <a:r>
              <a:rPr lang="pl-PL" dirty="0" smtClean="0"/>
              <a:t>•</a:t>
            </a:r>
            <a:r>
              <a:rPr lang="pl-PL" b="1" dirty="0" smtClean="0"/>
              <a:t>Bramkarzowi nie wolno: </a:t>
            </a:r>
          </a:p>
          <a:p>
            <a:r>
              <a:rPr lang="pl-PL" dirty="0" smtClean="0"/>
              <a:t>-zagrażać zawodnikowi drużyny przeciwnej w czasie obrony bramki, </a:t>
            </a:r>
          </a:p>
          <a:p>
            <a:r>
              <a:rPr lang="pl-PL" dirty="0" smtClean="0"/>
              <a:t>-opuszczać pole bramkowe z opanowaną piłką (prowadzi to do rzutu wolnego),</a:t>
            </a:r>
          </a:p>
          <a:p>
            <a:r>
              <a:rPr lang="pl-PL" dirty="0" smtClean="0"/>
              <a:t>-dotykać piłkę leżącą lub toczącą się poza polem bramkowym, będąc jednocześnie w tym polu, </a:t>
            </a:r>
          </a:p>
          <a:p>
            <a:r>
              <a:rPr lang="pl-PL" dirty="0" smtClean="0"/>
              <a:t>-wprowadzać piłkę do pola bramkowego, jeżeli toczy się ona lub leży poza tym polem,</a:t>
            </a:r>
          </a:p>
          <a:p>
            <a:r>
              <a:rPr lang="pl-PL" dirty="0" smtClean="0"/>
              <a:t>-powracać z pola gry do pola bramkowego z piłką,</a:t>
            </a:r>
          </a:p>
          <a:p>
            <a:r>
              <a:rPr lang="pl-PL" dirty="0" smtClean="0"/>
              <a:t>-dotykać podudziem lub stopą piłkę, która zmierza w kierunku pola gry,</a:t>
            </a:r>
          </a:p>
          <a:p>
            <a:r>
              <a:rPr lang="pl-PL" dirty="0" smtClean="0"/>
              <a:t>-dotykać piłki poza polem bramkowym po rzucie od bramki, kiedy wcześniej nie dotknął jej inny zawodnik.</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571472" y="357166"/>
            <a:ext cx="8072494" cy="5078313"/>
          </a:xfrm>
          <a:prstGeom prst="rect">
            <a:avLst/>
          </a:prstGeom>
        </p:spPr>
        <p:txBody>
          <a:bodyPr wrap="square">
            <a:spAutoFit/>
          </a:bodyPr>
          <a:lstStyle/>
          <a:p>
            <a:r>
              <a:rPr lang="pl-PL" dirty="0" smtClean="0"/>
              <a:t>PRZEPISY DOTYCZĄCE POLA BRAMKOWEGO</a:t>
            </a:r>
          </a:p>
          <a:p>
            <a:endParaRPr lang="pl-PL" dirty="0" smtClean="0"/>
          </a:p>
          <a:p>
            <a:r>
              <a:rPr lang="pl-PL" dirty="0" smtClean="0"/>
              <a:t>-w polu bramkowym może poruszać się tylko bramkarz,</a:t>
            </a:r>
          </a:p>
          <a:p>
            <a:r>
              <a:rPr lang="pl-PL" dirty="0" smtClean="0"/>
              <a:t>-pole bramkowe (wraz z linią pola bramkowego) uważa się za naruszone, jeżeli zawodnik z pola gry jakąkolwiek częścią ciała dotknie to pole,</a:t>
            </a:r>
          </a:p>
          <a:p>
            <a:endParaRPr lang="pl-PL" dirty="0" smtClean="0"/>
          </a:p>
          <a:p>
            <a:r>
              <a:rPr lang="pl-PL" dirty="0" smtClean="0"/>
              <a:t>-jeżeli zawodnik z pola gry naruszy pole bramkowe, to sędziowie winni podjąć następujące decyzje:</a:t>
            </a:r>
          </a:p>
          <a:p>
            <a:endParaRPr lang="pl-PL" dirty="0" smtClean="0"/>
          </a:p>
          <a:p>
            <a:r>
              <a:rPr lang="pl-PL" dirty="0" smtClean="0"/>
              <a:t>a) rzut od bramki –jeżeli zawodnik z pola gry drużyny atakującej narusza pole bramkowe mając piłkę </a:t>
            </a:r>
          </a:p>
          <a:p>
            <a:r>
              <a:rPr lang="pl-PL" dirty="0" smtClean="0"/>
              <a:t>b) rzut wolny –jeżeli zawodnik z pola gry drużyny broniącej, naruszając pole bramkowe osiąga przez to korzyść, ale nie </a:t>
            </a:r>
          </a:p>
          <a:p>
            <a:r>
              <a:rPr lang="pl-PL" dirty="0" smtClean="0"/>
              <a:t>przerywa sytuacji pewnej do zdobycia bramki,</a:t>
            </a:r>
          </a:p>
          <a:p>
            <a:r>
              <a:rPr lang="pl-PL" dirty="0" smtClean="0"/>
              <a:t>c) rzut karny –jeżeli naruszając pole bramkowe zawodnik z pola gry drużyny broniącej przerywa sytuację pewną do </a:t>
            </a:r>
          </a:p>
          <a:p>
            <a:r>
              <a:rPr lang="pl-PL" dirty="0" smtClean="0"/>
              <a:t>zdobycia bramki.</a:t>
            </a:r>
            <a:endParaRPr lang="pl-PL"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571472" y="1859340"/>
            <a:ext cx="7786742" cy="2585323"/>
          </a:xfrm>
          <a:prstGeom prst="rect">
            <a:avLst/>
          </a:prstGeom>
        </p:spPr>
        <p:txBody>
          <a:bodyPr wrap="square">
            <a:spAutoFit/>
          </a:bodyPr>
          <a:lstStyle/>
          <a:p>
            <a:r>
              <a:rPr lang="pl-PL" dirty="0" smtClean="0"/>
              <a:t>PRZEPISY DOTYCZĄCE POLA BRAMKOWEGO</a:t>
            </a:r>
          </a:p>
          <a:p>
            <a:endParaRPr lang="pl-PL" dirty="0" smtClean="0"/>
          </a:p>
          <a:p>
            <a:r>
              <a:rPr lang="pl-PL" dirty="0" smtClean="0"/>
              <a:t>Naruszenie pola bramkowego nie jest karane jeżeli: </a:t>
            </a:r>
          </a:p>
          <a:p>
            <a:r>
              <a:rPr lang="pl-PL" dirty="0" smtClean="0"/>
              <a:t>a) zawodnik po zagraniu piłki znajdzie się w polu bramkowym, a przeciwnik z tego powodu nie został     </a:t>
            </a:r>
          </a:p>
          <a:p>
            <a:r>
              <a:rPr lang="pl-PL" dirty="0" smtClean="0"/>
              <a:t>poszkodowany,</a:t>
            </a:r>
          </a:p>
          <a:p>
            <a:r>
              <a:rPr lang="pl-PL" dirty="0" smtClean="0"/>
              <a:t>b) zawodnik, jednej z drużyn, znajdzie się w polu bramkowym bez piłki i nie uzyska z tego tytułu żadnej </a:t>
            </a:r>
          </a:p>
          <a:p>
            <a:r>
              <a:rPr lang="pl-PL" dirty="0" smtClean="0"/>
              <a:t>korzyści.</a:t>
            </a:r>
            <a:endParaRPr lang="pl-PL"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500034" y="1443841"/>
            <a:ext cx="8072494" cy="3416320"/>
          </a:xfrm>
          <a:prstGeom prst="rect">
            <a:avLst/>
          </a:prstGeom>
        </p:spPr>
        <p:txBody>
          <a:bodyPr wrap="square">
            <a:spAutoFit/>
          </a:bodyPr>
          <a:lstStyle/>
          <a:p>
            <a:r>
              <a:rPr lang="pl-PL" dirty="0" smtClean="0"/>
              <a:t>PRZEPISY DOTYCZĄCE POLA BRAMKOWEGO</a:t>
            </a:r>
          </a:p>
          <a:p>
            <a:endParaRPr lang="pl-PL" dirty="0" smtClean="0"/>
          </a:p>
          <a:p>
            <a:endParaRPr lang="pl-PL" dirty="0" smtClean="0"/>
          </a:p>
          <a:p>
            <a:r>
              <a:rPr lang="pl-PL" dirty="0" smtClean="0"/>
              <a:t>Jeżeli zawodnik zagra piłką do własnego pola bramkowego należy podjąć następujące decyzje: </a:t>
            </a:r>
          </a:p>
          <a:p>
            <a:r>
              <a:rPr lang="pl-PL" dirty="0" smtClean="0"/>
              <a:t>a) uznać bramkę –jeżeli piłka przekroczy linię bramkową; </a:t>
            </a:r>
          </a:p>
          <a:p>
            <a:r>
              <a:rPr lang="pl-PL" dirty="0" smtClean="0"/>
              <a:t>b) rzut wolny –jeżeli piłka zatrzyma się w polu bramkowym lub dotknie ją bramkarz, a wcześniej nie   </a:t>
            </a:r>
          </a:p>
          <a:p>
            <a:r>
              <a:rPr lang="pl-PL" dirty="0" smtClean="0"/>
              <a:t>przekroczyła ona linii bramkowej,</a:t>
            </a:r>
          </a:p>
          <a:p>
            <a:r>
              <a:rPr lang="pl-PL" dirty="0" smtClean="0"/>
              <a:t>c) rzut z linii bocznej –jeżeli piłka opuściła boisko przez linię końcową </a:t>
            </a:r>
          </a:p>
          <a:p>
            <a:r>
              <a:rPr lang="pl-PL" i="1" dirty="0" smtClean="0"/>
              <a:t>*do bramkarza można podać piłkę, kiedy ten opuści wcześniej własne pole bramkowe.</a:t>
            </a:r>
            <a:endParaRPr lang="pl-PL"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500034" y="474345"/>
            <a:ext cx="8358246" cy="5355312"/>
          </a:xfrm>
          <a:prstGeom prst="rect">
            <a:avLst/>
          </a:prstGeom>
        </p:spPr>
        <p:txBody>
          <a:bodyPr wrap="square">
            <a:spAutoFit/>
          </a:bodyPr>
          <a:lstStyle/>
          <a:p>
            <a:r>
              <a:rPr lang="pl-PL" dirty="0" smtClean="0"/>
              <a:t>GRA PIŁKĄ</a:t>
            </a:r>
          </a:p>
          <a:p>
            <a:endParaRPr lang="pl-PL" dirty="0" smtClean="0"/>
          </a:p>
          <a:p>
            <a:endParaRPr lang="pl-PL" dirty="0" smtClean="0"/>
          </a:p>
          <a:p>
            <a:r>
              <a:rPr lang="pl-PL" dirty="0" smtClean="0"/>
              <a:t>Zezwala się:</a:t>
            </a:r>
          </a:p>
          <a:p>
            <a:r>
              <a:rPr lang="pl-PL" dirty="0" smtClean="0"/>
              <a:t>-trzymać piłkę najwyżej 3 sekundy,</a:t>
            </a:r>
          </a:p>
          <a:p>
            <a:r>
              <a:rPr lang="pl-PL" dirty="0" smtClean="0"/>
              <a:t>-wykonać z trzymaną piłką najwyżej 3 kroki</a:t>
            </a:r>
          </a:p>
          <a:p>
            <a:endParaRPr lang="pl-PL" dirty="0" smtClean="0"/>
          </a:p>
          <a:p>
            <a:r>
              <a:rPr lang="pl-PL" dirty="0" smtClean="0"/>
              <a:t>(3 kroki-kozłowanie-3 kroki-rzut do bramki/podanie lub kozłowanie-3 </a:t>
            </a:r>
            <a:r>
              <a:rPr lang="pl-PL" dirty="0" smtClean="0"/>
              <a:t>kroki-rzut  do </a:t>
            </a:r>
            <a:r>
              <a:rPr lang="pl-PL" dirty="0" smtClean="0"/>
              <a:t>bramki/podanie),</a:t>
            </a:r>
          </a:p>
          <a:p>
            <a:r>
              <a:rPr lang="pl-PL" dirty="0" smtClean="0"/>
              <a:t>-kozłować piłkę w miejscu lub biegu.</a:t>
            </a:r>
          </a:p>
          <a:p>
            <a:endParaRPr lang="pl-PL" dirty="0" smtClean="0"/>
          </a:p>
          <a:p>
            <a:r>
              <a:rPr lang="pl-PL" dirty="0" smtClean="0"/>
              <a:t>Nie wolno:</a:t>
            </a:r>
          </a:p>
          <a:p>
            <a:r>
              <a:rPr lang="pl-PL" dirty="0" smtClean="0"/>
              <a:t>-dotykać piłki podudziem lub stopą, poza sytuacją kiedy przeciwnik rzucił piłką w zawodnika,</a:t>
            </a:r>
          </a:p>
          <a:p>
            <a:r>
              <a:rPr lang="pl-PL" dirty="0" smtClean="0"/>
              <a:t>-poruszać się poza boiskiem, nawet gdy piłka znajduje się w boisku.</a:t>
            </a:r>
          </a:p>
          <a:p>
            <a:r>
              <a:rPr lang="pl-PL" dirty="0" smtClean="0"/>
              <a:t>-przetrzymywać piłki bez widocznego zamiaru atakowania bramki i oddania rzutu na nią –</a:t>
            </a:r>
            <a:r>
              <a:rPr lang="pl-PL" b="1" dirty="0" smtClean="0"/>
              <a:t>GRA PASYWNA</a:t>
            </a:r>
          </a:p>
          <a:p>
            <a:endParaRPr lang="pl-PL" dirty="0" smtClean="0"/>
          </a:p>
          <a:p>
            <a:r>
              <a:rPr lang="pl-PL" dirty="0" smtClean="0"/>
              <a:t>(skutkuje to rzutem wolnym dla przeciwnika).</a:t>
            </a:r>
            <a:endParaRPr lang="pl-PL"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642910" y="1305342"/>
            <a:ext cx="8001056" cy="3970318"/>
          </a:xfrm>
          <a:prstGeom prst="rect">
            <a:avLst/>
          </a:prstGeom>
        </p:spPr>
        <p:txBody>
          <a:bodyPr wrap="square">
            <a:spAutoFit/>
          </a:bodyPr>
          <a:lstStyle/>
          <a:p>
            <a:r>
              <a:rPr lang="pl-PL" dirty="0" smtClean="0"/>
              <a:t>RZUT ROZPOCZYNAJĄCY GRĘ</a:t>
            </a:r>
          </a:p>
          <a:p>
            <a:endParaRPr lang="pl-PL" dirty="0" smtClean="0"/>
          </a:p>
          <a:p>
            <a:endParaRPr lang="pl-PL" dirty="0" smtClean="0"/>
          </a:p>
          <a:p>
            <a:r>
              <a:rPr lang="pl-PL" dirty="0" smtClean="0"/>
              <a:t>•rzutrozpoczynającygręjestwykonywanywdowolnymkierunkuześrodkaboiska,</a:t>
            </a:r>
          </a:p>
          <a:p>
            <a:r>
              <a:rPr lang="pl-PL" dirty="0" smtClean="0"/>
              <a:t>•zawodnik wykonujący ten rzut musi mieć kontakt z linią środkową boiska co najmniej jedną stopą,</a:t>
            </a:r>
          </a:p>
          <a:p>
            <a:r>
              <a:rPr lang="pl-PL" dirty="0" smtClean="0"/>
              <a:t>•grępozdobyciubramkiwznawiarzutemrozpoczynającymgrędrużyna,którautraciłabramkę,</a:t>
            </a:r>
          </a:p>
          <a:p>
            <a:r>
              <a:rPr lang="pl-PL" dirty="0" smtClean="0"/>
              <a:t>•w chwili rozpoczęcia każdej połowy gry(lub dogrywki) wszyscy zawodnicy muszą znajdować się na swoich połowach boiska,</a:t>
            </a:r>
          </a:p>
          <a:p>
            <a:r>
              <a:rPr lang="pl-PL" dirty="0" smtClean="0"/>
              <a:t>•przy rozpoczęciu gry po utracie bramki zawodnicy drużyny przeciwnej mogą znajdować się na obu połowach boiska (zawodnicy drużyny przeciwnej muszą zachować odległość nie mniejszą niż 3 m od zawodnika wykonującego rzut rozpoczynający grę).</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428596" y="1443841"/>
            <a:ext cx="8143932" cy="2862322"/>
          </a:xfrm>
          <a:prstGeom prst="rect">
            <a:avLst/>
          </a:prstGeom>
        </p:spPr>
        <p:txBody>
          <a:bodyPr wrap="square">
            <a:spAutoFit/>
          </a:bodyPr>
          <a:lstStyle/>
          <a:p>
            <a:r>
              <a:rPr lang="pl-PL" dirty="0" smtClean="0"/>
              <a:t>RZUT Z LINII BOCZNEJ</a:t>
            </a:r>
          </a:p>
          <a:p>
            <a:endParaRPr lang="pl-PL" dirty="0" smtClean="0"/>
          </a:p>
          <a:p>
            <a:endParaRPr lang="pl-PL" dirty="0" smtClean="0"/>
          </a:p>
          <a:p>
            <a:r>
              <a:rPr lang="pl-PL" dirty="0" smtClean="0"/>
              <a:t>•zarządza się, jeżeli piłka przekroczy linię boczną całym obwodem lub kiedy zawodnik z pola gry drużyny broniącej dotknie jako ostatni piłkę, która następnie przekroczy linię końcową boiska,</a:t>
            </a:r>
          </a:p>
          <a:p>
            <a:r>
              <a:rPr lang="pl-PL" dirty="0" smtClean="0"/>
              <a:t>•wykonuje się z miejsca, w którym piłka przekroczyła linię boczną ,</a:t>
            </a:r>
          </a:p>
          <a:p>
            <a:r>
              <a:rPr lang="pl-PL" dirty="0" smtClean="0"/>
              <a:t>•zawodnik wykonujący rzut z linii bocznej musi stać jedną stopą na linii bocznej,</a:t>
            </a:r>
          </a:p>
          <a:p>
            <a:r>
              <a:rPr lang="pl-PL" dirty="0" smtClean="0"/>
              <a:t>•w czasie wykonywania rzutu z linii bocznej zawodnicy drużyny przeciwnej muszą znajdować się w odległości, co najmniej 3 m od zawodnika wykonującego rzut.</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rostokąt 2"/>
          <p:cNvSpPr/>
          <p:nvPr/>
        </p:nvSpPr>
        <p:spPr>
          <a:xfrm>
            <a:off x="214282" y="571480"/>
            <a:ext cx="8501122" cy="2862322"/>
          </a:xfrm>
          <a:prstGeom prst="rect">
            <a:avLst/>
          </a:prstGeom>
        </p:spPr>
        <p:txBody>
          <a:bodyPr wrap="square">
            <a:spAutoFit/>
          </a:bodyPr>
          <a:lstStyle/>
          <a:p>
            <a:r>
              <a:rPr lang="pl-PL" dirty="0" smtClean="0"/>
              <a:t>WYKONANIE RZUTU WOLNEGO:</a:t>
            </a:r>
          </a:p>
          <a:p>
            <a:endParaRPr lang="pl-PL" dirty="0" smtClean="0"/>
          </a:p>
          <a:p>
            <a:r>
              <a:rPr lang="pl-PL" dirty="0" smtClean="0"/>
              <a:t>•zazwyczaj wykonuje się bez sygnału gwizdkiem sędziego z miejsca, w którym nastąpiło naruszenie przepisów,</a:t>
            </a:r>
          </a:p>
          <a:p>
            <a:r>
              <a:rPr lang="pl-PL" dirty="0" smtClean="0"/>
              <a:t>•w przypadku faulu lub popełnionego błędu między linią pola bramkowego, a linią rzutów wolnych, rzut wolny wykonywany jest zza linii 9m (na gwizdek sędziego) -&gt; patrz foto.</a:t>
            </a:r>
          </a:p>
          <a:p>
            <a:r>
              <a:rPr lang="pl-PL" dirty="0" smtClean="0"/>
              <a:t>•zawodnicy atakujący znajdują się w tej sytuacji za linią rzutów wolnych, broniący 3m od piłki.</a:t>
            </a:r>
          </a:p>
          <a:p>
            <a:endParaRPr lang="pl-PL" dirty="0" smtClean="0"/>
          </a:p>
          <a:p>
            <a:endParaRPr lang="pl-PL" dirty="0" smtClean="0"/>
          </a:p>
        </p:txBody>
      </p:sp>
      <p:sp>
        <p:nvSpPr>
          <p:cNvPr id="4" name="Prostokąt 3"/>
          <p:cNvSpPr/>
          <p:nvPr/>
        </p:nvSpPr>
        <p:spPr>
          <a:xfrm>
            <a:off x="142844" y="3214686"/>
            <a:ext cx="8643966" cy="1477328"/>
          </a:xfrm>
          <a:prstGeom prst="rect">
            <a:avLst/>
          </a:prstGeom>
        </p:spPr>
        <p:txBody>
          <a:bodyPr wrap="square">
            <a:spAutoFit/>
          </a:bodyPr>
          <a:lstStyle/>
          <a:p>
            <a:r>
              <a:rPr lang="pl-PL" dirty="0" smtClean="0"/>
              <a:t>WYKONANIE RZUTU KARNEGO</a:t>
            </a:r>
          </a:p>
          <a:p>
            <a:endParaRPr lang="pl-PL" dirty="0" smtClean="0"/>
          </a:p>
          <a:p>
            <a:r>
              <a:rPr lang="pl-PL" dirty="0" smtClean="0"/>
              <a:t>•wykonywany zza linii 7m,</a:t>
            </a:r>
          </a:p>
          <a:p>
            <a:r>
              <a:rPr lang="pl-PL" dirty="0" smtClean="0"/>
              <a:t>•zawodnicy atakujący i broniący muszą znajdować za linią rzutów wolnych.</a:t>
            </a:r>
          </a:p>
          <a:p>
            <a:endParaRPr lang="pl-PL" dirty="0" smtClean="0"/>
          </a:p>
        </p:txBody>
      </p:sp>
      <p:sp>
        <p:nvSpPr>
          <p:cNvPr id="5" name="Prostokąt 4"/>
          <p:cNvSpPr/>
          <p:nvPr/>
        </p:nvSpPr>
        <p:spPr>
          <a:xfrm>
            <a:off x="285720" y="4714884"/>
            <a:ext cx="8143932" cy="923330"/>
          </a:xfrm>
          <a:prstGeom prst="rect">
            <a:avLst/>
          </a:prstGeom>
        </p:spPr>
        <p:txBody>
          <a:bodyPr wrap="square">
            <a:spAutoFit/>
          </a:bodyPr>
          <a:lstStyle/>
          <a:p>
            <a:r>
              <a:rPr lang="pl-PL" dirty="0" smtClean="0"/>
              <a:t>W czasie wykonywania rzutu, za wyjątkiem rzutu </a:t>
            </a:r>
          </a:p>
          <a:p>
            <a:r>
              <a:rPr lang="pl-PL" dirty="0" smtClean="0"/>
              <a:t>od bramki, zawodnik musi dotykać stale podłoża </a:t>
            </a:r>
          </a:p>
          <a:p>
            <a:r>
              <a:rPr lang="pl-PL" dirty="0" smtClean="0"/>
              <a:t>co najmniej częścią stopy.</a:t>
            </a:r>
            <a:endParaRPr lang="pl-PL"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500034" y="428604"/>
            <a:ext cx="8358246" cy="2308324"/>
          </a:xfrm>
          <a:prstGeom prst="rect">
            <a:avLst/>
          </a:prstGeom>
        </p:spPr>
        <p:txBody>
          <a:bodyPr wrap="square">
            <a:spAutoFit/>
          </a:bodyPr>
          <a:lstStyle/>
          <a:p>
            <a:r>
              <a:rPr lang="pl-PL" dirty="0" smtClean="0"/>
              <a:t>KARY</a:t>
            </a:r>
          </a:p>
          <a:p>
            <a:r>
              <a:rPr lang="pl-PL" dirty="0" smtClean="0"/>
              <a:t>•2 minutowe wykluczenie (3x 2min. wykluczenie podczas meczu = czerwona kartka),</a:t>
            </a:r>
          </a:p>
          <a:p>
            <a:r>
              <a:rPr lang="pl-PL" dirty="0" smtClean="0"/>
              <a:t>•upomnienie (żółta kartka),</a:t>
            </a:r>
          </a:p>
          <a:p>
            <a:r>
              <a:rPr lang="pl-PL" dirty="0" smtClean="0"/>
              <a:t>•dyskwalifikacja (czerwona kartka).</a:t>
            </a:r>
          </a:p>
          <a:p>
            <a:endParaRPr lang="pl-PL" dirty="0" smtClean="0"/>
          </a:p>
          <a:p>
            <a:r>
              <a:rPr lang="pl-PL" dirty="0" smtClean="0"/>
              <a:t>*zawodnikom wolno otwartą dłonią wygarniać piłkę </a:t>
            </a:r>
          </a:p>
          <a:p>
            <a:r>
              <a:rPr lang="pl-PL" dirty="0" smtClean="0"/>
              <a:t>z rąk przeciwnika, nie wolno jednak jej wybijać   </a:t>
            </a:r>
          </a:p>
          <a:p>
            <a:r>
              <a:rPr lang="pl-PL" dirty="0" smtClean="0"/>
              <a:t>lub wyrywać.</a:t>
            </a:r>
            <a:endParaRPr lang="pl-PL"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2052638" y="914400"/>
            <a:ext cx="5038725" cy="5029200"/>
          </a:xfrm>
          <a:prstGeom prst="rect">
            <a:avLst/>
          </a:prstGeom>
          <a:noFill/>
          <a:ln w="9525">
            <a:noFill/>
            <a:miter lim="800000"/>
            <a:headEnd/>
            <a:tailEnd/>
          </a:ln>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ZMIANY W PRZEPISACH</a:t>
            </a:r>
            <a:endParaRPr lang="pl-PL" dirty="0"/>
          </a:p>
        </p:txBody>
      </p:sp>
      <p:sp>
        <p:nvSpPr>
          <p:cNvPr id="3" name="Symbol zastępczy zawartości 2"/>
          <p:cNvSpPr>
            <a:spLocks noGrp="1"/>
          </p:cNvSpPr>
          <p:nvPr>
            <p:ph idx="1"/>
          </p:nvPr>
        </p:nvSpPr>
        <p:spPr/>
        <p:txBody>
          <a:bodyPr>
            <a:normAutofit lnSpcReduction="10000"/>
          </a:bodyPr>
          <a:lstStyle/>
          <a:p>
            <a:pPr fontAlgn="base"/>
            <a:r>
              <a:rPr lang="pl-PL" b="1" dirty="0"/>
              <a:t>1) Bramkarz jako zawodnik:</a:t>
            </a:r>
            <a:r>
              <a:rPr lang="pl-PL" dirty="0"/>
              <a:t> jeśli zespół zastępuje bramkarza siódmym zawodnikiem z pola, żaden obecny na parkiecie gracz nie może pełnić roli golkipera i wejść w pole sześciu metrów. Jeśli drużyna przeszkodzi w ten sposób rywalowi w zdobyciu bramki z dogodnej pozycji, sędziowie będą przyznawać rzut karny. Zawodnik zastępujący bramkarza nie musi ubierać znacznika.</a:t>
            </a:r>
          </a:p>
          <a:p>
            <a:endParaRPr lang="pl-PL"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ZMIANY W PRZEPISACH</a:t>
            </a:r>
            <a:endParaRPr lang="pl-PL" dirty="0"/>
          </a:p>
        </p:txBody>
      </p:sp>
      <p:sp>
        <p:nvSpPr>
          <p:cNvPr id="3" name="Symbol zastępczy zawartości 2"/>
          <p:cNvSpPr>
            <a:spLocks noGrp="1"/>
          </p:cNvSpPr>
          <p:nvPr>
            <p:ph idx="1"/>
          </p:nvPr>
        </p:nvSpPr>
        <p:spPr/>
        <p:txBody>
          <a:bodyPr>
            <a:normAutofit fontScale="92500" lnSpcReduction="20000"/>
          </a:bodyPr>
          <a:lstStyle/>
          <a:p>
            <a:pPr fontAlgn="base"/>
            <a:r>
              <a:rPr lang="pl-PL" b="1" dirty="0" smtClean="0"/>
              <a:t>2) Kontuzjowany zawodnik:</a:t>
            </a:r>
            <a:r>
              <a:rPr lang="pl-PL" dirty="0" smtClean="0"/>
              <a:t> </a:t>
            </a:r>
            <a:r>
              <a:rPr lang="pl-PL" dirty="0" err="1" smtClean="0"/>
              <a:t>zawodnik</a:t>
            </a:r>
            <a:r>
              <a:rPr lang="pl-PL" dirty="0" smtClean="0"/>
              <a:t>, któremu udzielona została pomoc medyczna musi opuścić parkiet i może na niego powrócić dopiero po trzecim ataku swojego zespołu (nadzorem zajmą się delegaci techniczni). Wcześniejsze wejście na parkiet zakończy się dwuminutową karą. Jeśli sędziowie wskażą, że zawodnikowi ma być udzielona pomoc, sztab medyczny nie może odmówić wejścia na parkiet. Przepis ten nie dotyczy bramkarzy, którzy zostali trafieni piłką w głowę.</a:t>
            </a:r>
            <a:endParaRPr lang="pl-PL"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GRA PASYWNA</a:t>
            </a:r>
            <a:endParaRPr lang="pl-PL" dirty="0"/>
          </a:p>
        </p:txBody>
      </p:sp>
      <p:sp>
        <p:nvSpPr>
          <p:cNvPr id="3" name="Symbol zastępczy zawartości 2"/>
          <p:cNvSpPr>
            <a:spLocks noGrp="1"/>
          </p:cNvSpPr>
          <p:nvPr>
            <p:ph idx="1"/>
          </p:nvPr>
        </p:nvSpPr>
        <p:spPr/>
        <p:txBody>
          <a:bodyPr/>
          <a:lstStyle/>
          <a:p>
            <a:r>
              <a:rPr lang="pl-PL" b="1" dirty="0" smtClean="0"/>
              <a:t>3) Gra pasywna: </a:t>
            </a:r>
            <a:r>
              <a:rPr lang="pl-PL" dirty="0" smtClean="0"/>
              <a:t>po otrzymaniu sygnału o grze pasywnej, zespół może wykonać maksymalnie sześć podań przed oddaniem rzutu. Przerwanie ataku czy zablokowanie rzutu nie sprawi, że liczba podań będzie liczona od nowa. Sędziowie mogą odgwizdać grę pasywną wcześniej, jeśli uznają, że zespół nie dąży do zdobycia bramki.</a:t>
            </a:r>
          </a:p>
          <a:p>
            <a:endParaRPr lang="pl-PL"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dirty="0" smtClean="0"/>
              <a:t>OSTATNIA MINUTA</a:t>
            </a:r>
            <a:br>
              <a:rPr lang="pl-PL" dirty="0" smtClean="0"/>
            </a:br>
            <a:r>
              <a:rPr lang="pl-PL" dirty="0" smtClean="0"/>
              <a:t>NIEBIESKA KARTKA</a:t>
            </a:r>
            <a:endParaRPr lang="pl-PL" dirty="0"/>
          </a:p>
        </p:txBody>
      </p:sp>
      <p:sp>
        <p:nvSpPr>
          <p:cNvPr id="3" name="Symbol zastępczy zawartości 2"/>
          <p:cNvSpPr>
            <a:spLocks noGrp="1"/>
          </p:cNvSpPr>
          <p:nvPr>
            <p:ph idx="1"/>
          </p:nvPr>
        </p:nvSpPr>
        <p:spPr/>
        <p:txBody>
          <a:bodyPr>
            <a:normAutofit fontScale="85000" lnSpcReduction="20000"/>
          </a:bodyPr>
          <a:lstStyle/>
          <a:p>
            <a:pPr fontAlgn="base"/>
            <a:r>
              <a:rPr lang="pl-PL" b="1" dirty="0"/>
              <a:t>4) Ostatnia minuta:</a:t>
            </a:r>
            <a:r>
              <a:rPr lang="pl-PL" dirty="0"/>
              <a:t> faul taktyczny popełniony nie w ciągu ostatnich 60 sekund, a 30 będzie karany czerwoną kartką oraz rzutem karnym (również w sytuacji, gdy po podaniu zawodnik nie zdobędzie bramki). </a:t>
            </a:r>
          </a:p>
          <a:p>
            <a:r>
              <a:rPr lang="pl-PL" dirty="0"/>
              <a:t/>
            </a:r>
            <a:br>
              <a:rPr lang="pl-PL" dirty="0"/>
            </a:br>
            <a:r>
              <a:rPr lang="pl-PL" b="1" dirty="0"/>
              <a:t>5) Niebieska kartka:</a:t>
            </a:r>
            <a:r>
              <a:rPr lang="pl-PL" dirty="0"/>
              <a:t> sędziowie oprócz żółtej i czerwonej kartki będą mieli do dyspozycji również niebieską. Jej użycie sprawi, że zawodnik zostanie opisany w protokole i czekać go będzie dodatkowa dyskwalifikacja. Przepis ma na celu zapewnienie przejrzystości przy karaniu zawodników.</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dirty="0" smtClean="0"/>
              <a:t>Piłka ręczna podstawowe przepisy </a:t>
            </a:r>
            <a:endParaRPr lang="pl-PL" dirty="0"/>
          </a:p>
        </p:txBody>
      </p:sp>
      <p:sp>
        <p:nvSpPr>
          <p:cNvPr id="3" name="Symbol zastępczy zawartości 2"/>
          <p:cNvSpPr>
            <a:spLocks noGrp="1"/>
          </p:cNvSpPr>
          <p:nvPr>
            <p:ph idx="1"/>
          </p:nvPr>
        </p:nvSpPr>
        <p:spPr/>
        <p:txBody>
          <a:bodyPr/>
          <a:lstStyle/>
          <a:p>
            <a:r>
              <a:rPr lang="pl-PL" dirty="0" smtClean="0">
                <a:hlinkClick r:id="rId3"/>
              </a:rPr>
              <a:t>https://www.youtube.com/watch?v=4DzAx-XE5rY</a:t>
            </a:r>
            <a:endParaRPr lang="pl-PL" dirty="0" smtClean="0"/>
          </a:p>
          <a:p>
            <a:endParaRPr lang="pl-PL" dirty="0" smtClean="0"/>
          </a:p>
          <a:p>
            <a:endParaRPr lang="pl-PL" dirty="0"/>
          </a:p>
        </p:txBody>
      </p:sp>
      <p:graphicFrame>
        <p:nvGraphicFramePr>
          <p:cNvPr id="1026" name="Object 2"/>
          <p:cNvGraphicFramePr>
            <a:graphicFrameLocks noChangeAspect="1"/>
          </p:cNvGraphicFramePr>
          <p:nvPr/>
        </p:nvGraphicFramePr>
        <p:xfrm>
          <a:off x="857224" y="1928802"/>
          <a:ext cx="7315200" cy="4114800"/>
        </p:xfrm>
        <a:graphic>
          <a:graphicData uri="http://schemas.openxmlformats.org/presentationml/2006/ole">
            <p:oleObj spid="_x0000_s1026" name="Acrobat Document" r:id="rId4" imgW="7315200" imgH="4114800" progId="AcroExch.Document.DC">
              <p:embed/>
            </p:oleObj>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Zobacz obraz źródłowy"/>
          <p:cNvPicPr>
            <a:picLocks noChangeAspect="1" noChangeArrowheads="1"/>
          </p:cNvPicPr>
          <p:nvPr/>
        </p:nvPicPr>
        <p:blipFill>
          <a:blip r:embed="rId2"/>
          <a:srcRect/>
          <a:stretch>
            <a:fillRect/>
          </a:stretch>
        </p:blipFill>
        <p:spPr bwMode="auto">
          <a:xfrm>
            <a:off x="428596" y="571480"/>
            <a:ext cx="8515345" cy="5381626"/>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571472" y="500042"/>
            <a:ext cx="7929566" cy="5895975"/>
          </a:xfrm>
          <a:prstGeom prst="rect">
            <a:avLst/>
          </a:prstGeom>
          <a:noFill/>
          <a:ln w="9525">
            <a:noFill/>
            <a:miter lim="800000"/>
            <a:headEnd/>
            <a:tailEnd/>
          </a:ln>
          <a:effectLst/>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spekt">
  <a:themeElements>
    <a:clrScheme name="Aspek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spek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Aspek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153</TotalTime>
  <Words>1048</Words>
  <Application>Microsoft Office PowerPoint</Application>
  <PresentationFormat>Pokaz na ekranie (4:3)</PresentationFormat>
  <Paragraphs>114</Paragraphs>
  <Slides>19</Slides>
  <Notes>0</Notes>
  <HiddenSlides>0</HiddenSlides>
  <MMClips>0</MMClips>
  <ScaleCrop>false</ScaleCrop>
  <HeadingPairs>
    <vt:vector size="6" baseType="variant">
      <vt:variant>
        <vt:lpstr>Motyw</vt:lpstr>
      </vt:variant>
      <vt:variant>
        <vt:i4>1</vt:i4>
      </vt:variant>
      <vt:variant>
        <vt:lpstr>Osadzone serwery OLE</vt:lpstr>
      </vt:variant>
      <vt:variant>
        <vt:i4>1</vt:i4>
      </vt:variant>
      <vt:variant>
        <vt:lpstr>Tytuły slajdów</vt:lpstr>
      </vt:variant>
      <vt:variant>
        <vt:i4>19</vt:i4>
      </vt:variant>
    </vt:vector>
  </HeadingPairs>
  <TitlesOfParts>
    <vt:vector size="21" baseType="lpstr">
      <vt:lpstr>Aspekt</vt:lpstr>
      <vt:lpstr>Acrobat Document</vt:lpstr>
      <vt:lpstr>ZMIANY W PRZEPISACH PŁKI RĘCZNEJ </vt:lpstr>
      <vt:lpstr>Slajd 2</vt:lpstr>
      <vt:lpstr>ZMIANY W PRZEPISACH</vt:lpstr>
      <vt:lpstr>ZMIANY W PRZEPISACH</vt:lpstr>
      <vt:lpstr>GRA PASYWNA</vt:lpstr>
      <vt:lpstr>OSTATNIA MINUTA NIEBIESKA KARTKA</vt:lpstr>
      <vt:lpstr>Piłka ręczna podstawowe przepisy </vt:lpstr>
      <vt:lpstr>Slajd 8</vt:lpstr>
      <vt:lpstr>Slajd 9</vt:lpstr>
      <vt:lpstr>Slajd 10</vt:lpstr>
      <vt:lpstr>Slajd 11</vt:lpstr>
      <vt:lpstr>Slajd 12</vt:lpstr>
      <vt:lpstr>Slajd 13</vt:lpstr>
      <vt:lpstr>Slajd 14</vt:lpstr>
      <vt:lpstr>Slajd 15</vt:lpstr>
      <vt:lpstr>Slajd 16</vt:lpstr>
      <vt:lpstr>Slajd 17</vt:lpstr>
      <vt:lpstr>Slajd 18</vt:lpstr>
      <vt:lpstr>Slajd 19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ZMIANY W PRZEPISACH PŁKI RĘCZNEJ 2016R</dc:title>
  <dc:creator>STAN</dc:creator>
  <cp:lastModifiedBy>STAN</cp:lastModifiedBy>
  <cp:revision>18</cp:revision>
  <dcterms:created xsi:type="dcterms:W3CDTF">2021-04-14T15:58:04Z</dcterms:created>
  <dcterms:modified xsi:type="dcterms:W3CDTF">2021-04-15T13:31:27Z</dcterms:modified>
</cp:coreProperties>
</file>